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2B6FD"/>
    <a:srgbClr val="0E2A3B"/>
    <a:srgbClr val="1C2D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1" d="100"/>
          <a:sy n="111" d="100"/>
        </p:scale>
        <p:origin x="-4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5C4E21-E86E-4EE3-AB22-5CC8A9C1E54D}" type="datetimeFigureOut">
              <a:rPr lang="en-AU" smtClean="0"/>
              <a:t>19/05/2016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AE1168-2F32-4ACC-B82E-0B94F5583CF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291622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E1168-2F32-4ACC-B82E-0B94F5583CF3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741334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EE859-4DA7-1B4F-9E8F-723E4ACD27B8}" type="datetimeFigureOut">
              <a:rPr lang="en-US" smtClean="0"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9BC23-8EEC-F64C-8309-A34E74AEB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387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EE859-4DA7-1B4F-9E8F-723E4ACD27B8}" type="datetimeFigureOut">
              <a:rPr lang="en-US" smtClean="0"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9BC23-8EEC-F64C-8309-A34E74AEB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882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EE859-4DA7-1B4F-9E8F-723E4ACD27B8}" type="datetimeFigureOut">
              <a:rPr lang="en-US" smtClean="0"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9BC23-8EEC-F64C-8309-A34E74AEB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510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EE859-4DA7-1B4F-9E8F-723E4ACD27B8}" type="datetimeFigureOut">
              <a:rPr lang="en-US" smtClean="0"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9BC23-8EEC-F64C-8309-A34E74AEB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249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EE859-4DA7-1B4F-9E8F-723E4ACD27B8}" type="datetimeFigureOut">
              <a:rPr lang="en-US" smtClean="0"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9BC23-8EEC-F64C-8309-A34E74AEB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375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81434"/>
            <a:ext cx="4038600" cy="404472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81434"/>
            <a:ext cx="4038600" cy="404472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EE859-4DA7-1B4F-9E8F-723E4ACD27B8}" type="datetimeFigureOut">
              <a:rPr lang="en-US" smtClean="0"/>
              <a:t>5/19/2016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9BC23-8EEC-F64C-8309-A34E74AEB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899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EE859-4DA7-1B4F-9E8F-723E4ACD27B8}" type="datetimeFigureOut">
              <a:rPr lang="en-US" smtClean="0"/>
              <a:t>5/19/2016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9BC23-8EEC-F64C-8309-A34E74AEB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144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EE859-4DA7-1B4F-9E8F-723E4ACD27B8}" type="datetimeFigureOut">
              <a:rPr lang="en-US" smtClean="0"/>
              <a:t>5/19/2016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9BC23-8EEC-F64C-8309-A34E74AEB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026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EE859-4DA7-1B4F-9E8F-723E4ACD27B8}" type="datetimeFigureOut">
              <a:rPr lang="en-US" smtClean="0"/>
              <a:t>5/19/2016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9BC23-8EEC-F64C-8309-A34E74AEB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06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EE859-4DA7-1B4F-9E8F-723E4ACD27B8}" type="datetimeFigureOut">
              <a:rPr lang="en-US" smtClean="0"/>
              <a:t>5/19/2016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9BC23-8EEC-F64C-8309-A34E74AEB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801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EE859-4DA7-1B4F-9E8F-723E4ACD27B8}" type="datetimeFigureOut">
              <a:rPr lang="en-US" smtClean="0"/>
              <a:t>5/19/2016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9BC23-8EEC-F64C-8309-A34E74AEB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274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823"/>
            <a:ext cx="9143995" cy="68563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77603"/>
            <a:ext cx="8229600" cy="14744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40275"/>
            <a:ext cx="8229600" cy="42888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7EE859-4DA7-1B4F-9E8F-723E4ACD27B8}" type="datetimeFigureOut">
              <a:rPr lang="en-US" smtClean="0"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C9BC23-8EEC-F64C-8309-A34E74AEB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401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 cap="none" baseline="0">
          <a:solidFill>
            <a:srgbClr val="1C2D5A"/>
          </a:solidFill>
          <a:latin typeface="Gotham Book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Wingdings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3" y="652"/>
            <a:ext cx="9143191" cy="685574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54227" y="3793328"/>
            <a:ext cx="850144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AU" sz="2400" b="1" dirty="0" smtClean="0">
                <a:solidFill>
                  <a:schemeClr val="bg1"/>
                </a:solidFill>
                <a:latin typeface="Gotham Book"/>
              </a:rPr>
              <a:t>Welcome to the </a:t>
            </a:r>
          </a:p>
          <a:p>
            <a:pPr algn="ctr">
              <a:lnSpc>
                <a:spcPct val="150000"/>
              </a:lnSpc>
            </a:pPr>
            <a:r>
              <a:rPr lang="en-AU" sz="2400" b="1" dirty="0" smtClean="0">
                <a:solidFill>
                  <a:schemeClr val="bg1"/>
                </a:solidFill>
                <a:latin typeface="Gotham Book"/>
              </a:rPr>
              <a:t>Institute for Positive Psychology &amp; </a:t>
            </a:r>
          </a:p>
          <a:p>
            <a:pPr algn="ctr">
              <a:lnSpc>
                <a:spcPct val="150000"/>
              </a:lnSpc>
            </a:pPr>
            <a:r>
              <a:rPr lang="en-AU" sz="2400" b="1" dirty="0" smtClean="0">
                <a:solidFill>
                  <a:schemeClr val="bg1"/>
                </a:solidFill>
                <a:latin typeface="Gotham Book"/>
              </a:rPr>
              <a:t>Education Conference </a:t>
            </a:r>
            <a:br>
              <a:rPr lang="en-AU" sz="2400" b="1" dirty="0" smtClean="0">
                <a:solidFill>
                  <a:schemeClr val="bg1"/>
                </a:solidFill>
                <a:latin typeface="Gotham Book"/>
              </a:rPr>
            </a:br>
            <a:r>
              <a:rPr lang="en-AU" sz="2400" b="1" dirty="0" smtClean="0">
                <a:solidFill>
                  <a:schemeClr val="bg1"/>
                </a:solidFill>
                <a:latin typeface="Gotham Book"/>
              </a:rPr>
              <a:t>2016:  </a:t>
            </a:r>
            <a:r>
              <a:rPr lang="en-AU" sz="2400" b="1" i="1" dirty="0" smtClean="0">
                <a:solidFill>
                  <a:schemeClr val="bg1"/>
                </a:solidFill>
                <a:latin typeface="Gotham Book"/>
              </a:rPr>
              <a:t>Converting Science into Practice</a:t>
            </a:r>
            <a:endParaRPr lang="en-AU" sz="2400" b="1" dirty="0">
              <a:solidFill>
                <a:schemeClr val="bg1"/>
              </a:solidFill>
              <a:latin typeface="Gotham Book"/>
            </a:endParaRPr>
          </a:p>
        </p:txBody>
      </p:sp>
    </p:spTree>
    <p:extLst>
      <p:ext uri="{BB962C8B-B14F-4D97-AF65-F5344CB8AC3E}">
        <p14:creationId xmlns:p14="http://schemas.microsoft.com/office/powerpoint/2010/main" val="19445107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7603"/>
            <a:ext cx="8229600" cy="765410"/>
          </a:xfrm>
        </p:spPr>
        <p:txBody>
          <a:bodyPr/>
          <a:lstStyle/>
          <a:p>
            <a:pPr algn="ctr"/>
            <a:r>
              <a:rPr lang="en-A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Summary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1" y="1243013"/>
            <a:ext cx="8672512" cy="5086115"/>
          </a:xfrm>
        </p:spPr>
        <p:txBody>
          <a:bodyPr>
            <a:noAutofit/>
          </a:bodyPr>
          <a:lstStyle/>
          <a:p>
            <a:r>
              <a:rPr lang="en-US" sz="2000" dirty="0">
                <a:latin typeface="Gotham Book"/>
              </a:rPr>
              <a:t>We are about finding the best </a:t>
            </a:r>
            <a:r>
              <a:rPr lang="en-US" sz="2000" dirty="0" smtClean="0">
                <a:latin typeface="Myriad Pro"/>
              </a:rPr>
              <a:t>— </a:t>
            </a:r>
            <a:r>
              <a:rPr lang="en-US" sz="2000" dirty="0" smtClean="0">
                <a:latin typeface="Gotham Book"/>
              </a:rPr>
              <a:t>and </a:t>
            </a:r>
            <a:r>
              <a:rPr lang="en-US" sz="2000" dirty="0">
                <a:latin typeface="Gotham Book"/>
              </a:rPr>
              <a:t>best tested </a:t>
            </a:r>
            <a:r>
              <a:rPr lang="en-US" sz="2000" dirty="0">
                <a:latin typeface="Myriad Pro"/>
              </a:rPr>
              <a:t>— </a:t>
            </a:r>
            <a:r>
              <a:rPr lang="en-US" sz="2000" dirty="0" smtClean="0">
                <a:latin typeface="Gotham Book"/>
              </a:rPr>
              <a:t>ways </a:t>
            </a:r>
            <a:r>
              <a:rPr lang="en-US" sz="2000" dirty="0">
                <a:latin typeface="Gotham Book"/>
              </a:rPr>
              <a:t>to promote health and well-being, to increase compassion and connectedness, </a:t>
            </a:r>
            <a:r>
              <a:rPr lang="en-US" sz="2000" dirty="0" smtClean="0">
                <a:latin typeface="Gotham Book"/>
              </a:rPr>
              <a:t/>
            </a:r>
            <a:br>
              <a:rPr lang="en-US" sz="2000" dirty="0" smtClean="0">
                <a:latin typeface="Gotham Book"/>
              </a:rPr>
            </a:br>
            <a:r>
              <a:rPr lang="en-US" sz="2000" dirty="0" smtClean="0">
                <a:latin typeface="Gotham Book"/>
              </a:rPr>
              <a:t>to </a:t>
            </a:r>
            <a:r>
              <a:rPr lang="en-US" sz="2000" dirty="0">
                <a:latin typeface="Gotham Book"/>
              </a:rPr>
              <a:t>enhance social responsibility, to improve all performance, from the individual up, and, perhaps above all, to increase justice in society </a:t>
            </a:r>
            <a:r>
              <a:rPr lang="en-US" sz="2000" dirty="0">
                <a:latin typeface="Myriad Pro"/>
              </a:rPr>
              <a:t>— </a:t>
            </a:r>
            <a:r>
              <a:rPr lang="en-US" sz="2000" dirty="0" smtClean="0">
                <a:latin typeface="Myriad Pro"/>
              </a:rPr>
              <a:t/>
            </a:r>
            <a:br>
              <a:rPr lang="en-US" sz="2000" dirty="0" smtClean="0">
                <a:latin typeface="Myriad Pro"/>
              </a:rPr>
            </a:br>
            <a:r>
              <a:rPr lang="en-US" sz="2000" dirty="0" smtClean="0">
                <a:latin typeface="Gotham Book"/>
              </a:rPr>
              <a:t>to </a:t>
            </a:r>
            <a:r>
              <a:rPr lang="en-US" sz="2000" dirty="0">
                <a:latin typeface="Gotham Book"/>
              </a:rPr>
              <a:t>make Australia truly the land of the fair </a:t>
            </a:r>
            <a:r>
              <a:rPr lang="en-US" sz="2000" dirty="0" smtClean="0">
                <a:latin typeface="Gotham Book"/>
              </a:rPr>
              <a:t>go, </a:t>
            </a:r>
            <a:r>
              <a:rPr lang="en-US" sz="2000" dirty="0">
                <a:latin typeface="Gotham Book"/>
              </a:rPr>
              <a:t>where all Australians </a:t>
            </a:r>
            <a:r>
              <a:rPr lang="en-US" sz="2000" dirty="0" smtClean="0">
                <a:latin typeface="Gotham Book"/>
              </a:rPr>
              <a:t/>
            </a:r>
            <a:br>
              <a:rPr lang="en-US" sz="2000" dirty="0" smtClean="0">
                <a:latin typeface="Gotham Book"/>
              </a:rPr>
            </a:br>
            <a:r>
              <a:rPr lang="en-US" sz="2000" dirty="0" smtClean="0">
                <a:latin typeface="Myriad Pro"/>
              </a:rPr>
              <a:t>— </a:t>
            </a:r>
            <a:r>
              <a:rPr lang="en-US" sz="2000" dirty="0" smtClean="0">
                <a:latin typeface="Gotham Book"/>
              </a:rPr>
              <a:t>and </a:t>
            </a:r>
            <a:r>
              <a:rPr lang="en-US" sz="2000" dirty="0">
                <a:latin typeface="Gotham Book"/>
              </a:rPr>
              <a:t>our nation </a:t>
            </a:r>
            <a:r>
              <a:rPr lang="en-US" sz="2000" dirty="0">
                <a:latin typeface="Myriad Pro"/>
              </a:rPr>
              <a:t>— </a:t>
            </a:r>
            <a:r>
              <a:rPr lang="en-US" sz="2000" dirty="0" smtClean="0">
                <a:latin typeface="Gotham Book"/>
              </a:rPr>
              <a:t>can </a:t>
            </a:r>
            <a:r>
              <a:rPr lang="en-US" sz="2000" b="1" i="1" dirty="0" smtClean="0">
                <a:latin typeface="Gotham Book"/>
              </a:rPr>
              <a:t> </a:t>
            </a:r>
            <a:r>
              <a:rPr lang="en-US" sz="2000" b="1" i="1" u="sng" dirty="0">
                <a:latin typeface="Gotham Book"/>
              </a:rPr>
              <a:t>flourish and thrive</a:t>
            </a:r>
            <a:r>
              <a:rPr lang="en-US" sz="2000" b="1" i="1" dirty="0">
                <a:latin typeface="Gotham Book"/>
              </a:rPr>
              <a:t>. </a:t>
            </a:r>
            <a:endParaRPr lang="en-US" sz="2000" b="1" i="1" dirty="0" smtClean="0">
              <a:latin typeface="Gotham Book"/>
            </a:endParaRPr>
          </a:p>
          <a:p>
            <a:pPr marL="0" indent="0">
              <a:buNone/>
            </a:pPr>
            <a:endParaRPr lang="en-US" sz="2000" b="1" i="1" dirty="0">
              <a:latin typeface="Gotham Book"/>
            </a:endParaRPr>
          </a:p>
          <a:p>
            <a:pPr>
              <a:spcBef>
                <a:spcPts val="1000"/>
              </a:spcBef>
            </a:pPr>
            <a:r>
              <a:rPr lang="en-US" sz="2000" dirty="0" smtClean="0">
                <a:latin typeface="Gotham Book"/>
              </a:rPr>
              <a:t>We look </a:t>
            </a:r>
            <a:r>
              <a:rPr lang="en-US" sz="2000" dirty="0">
                <a:latin typeface="Gotham Book"/>
              </a:rPr>
              <a:t>forward to working with you to </a:t>
            </a:r>
            <a:r>
              <a:rPr lang="en-US" sz="2000" dirty="0" smtClean="0">
                <a:latin typeface="Gotham Book"/>
              </a:rPr>
              <a:t>make a </a:t>
            </a:r>
            <a:r>
              <a:rPr lang="en-US" sz="2000" dirty="0">
                <a:latin typeface="Gotham Book"/>
              </a:rPr>
              <a:t>difference for all </a:t>
            </a:r>
            <a:r>
              <a:rPr lang="en-US" sz="2000" dirty="0" smtClean="0">
                <a:latin typeface="Gotham Book"/>
              </a:rPr>
              <a:t>Australians. </a:t>
            </a:r>
            <a:r>
              <a:rPr lang="en-US" sz="2000" dirty="0">
                <a:latin typeface="Gotham Book"/>
              </a:rPr>
              <a:t>Together we can </a:t>
            </a:r>
            <a:r>
              <a:rPr lang="en-US" sz="2000" dirty="0">
                <a:latin typeface="Myriad Pro"/>
              </a:rPr>
              <a:t>— </a:t>
            </a:r>
            <a:r>
              <a:rPr lang="en-US" sz="2000" dirty="0" smtClean="0">
                <a:latin typeface="Gotham Book"/>
              </a:rPr>
              <a:t>and </a:t>
            </a:r>
            <a:r>
              <a:rPr lang="en-US" sz="2000" dirty="0">
                <a:latin typeface="Gotham Book"/>
              </a:rPr>
              <a:t>we will </a:t>
            </a:r>
            <a:r>
              <a:rPr lang="en-US" sz="2000" dirty="0">
                <a:latin typeface="Myriad Pro"/>
              </a:rPr>
              <a:t>— </a:t>
            </a:r>
            <a:r>
              <a:rPr lang="en-US" sz="2000" dirty="0" smtClean="0">
                <a:latin typeface="Gotham Book"/>
              </a:rPr>
              <a:t>make </a:t>
            </a:r>
            <a:r>
              <a:rPr lang="en-US" sz="2000" dirty="0">
                <a:latin typeface="Gotham Book"/>
              </a:rPr>
              <a:t>a difference.</a:t>
            </a:r>
            <a:endParaRPr lang="en-AU" sz="2000" dirty="0">
              <a:latin typeface="Gotham Book"/>
            </a:endParaRPr>
          </a:p>
          <a:p>
            <a:endParaRPr lang="en-AU" sz="2000" dirty="0">
              <a:latin typeface="Gotham Book"/>
            </a:endParaRPr>
          </a:p>
        </p:txBody>
      </p:sp>
    </p:spTree>
    <p:extLst>
      <p:ext uri="{BB962C8B-B14F-4D97-AF65-F5344CB8AC3E}">
        <p14:creationId xmlns:p14="http://schemas.microsoft.com/office/powerpoint/2010/main" val="2630179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85756"/>
            <a:ext cx="7772400" cy="750030"/>
          </a:xfrm>
        </p:spPr>
        <p:txBody>
          <a:bodyPr/>
          <a:lstStyle/>
          <a:p>
            <a:pPr algn="ctr"/>
            <a:r>
              <a:rPr lang="en-A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What is </a:t>
            </a:r>
            <a:r>
              <a:rPr lang="en-A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Positive Psychology</a:t>
            </a:r>
            <a:r>
              <a:rPr lang="en-A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?</a:t>
            </a:r>
            <a:endParaRPr lang="en-US" dirty="0">
              <a:solidFill>
                <a:srgbClr val="12B6FD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5314966"/>
            <a:ext cx="5972202" cy="766762"/>
          </a:xfrm>
        </p:spPr>
        <p:txBody>
          <a:bodyPr>
            <a:normAutofit/>
          </a:bodyPr>
          <a:lstStyle/>
          <a:p>
            <a:r>
              <a:rPr lang="en-US" sz="2200" dirty="0" smtClean="0">
                <a:solidFill>
                  <a:schemeClr val="tx1"/>
                </a:solidFill>
                <a:latin typeface="Gotham Book"/>
                <a:cs typeface="Gotham Book"/>
              </a:rPr>
              <a:t>Getting the most out of life</a:t>
            </a:r>
            <a:endParaRPr lang="en-US" sz="2200" dirty="0">
              <a:solidFill>
                <a:schemeClr val="tx1"/>
              </a:solidFill>
              <a:latin typeface="Gotham Book"/>
              <a:cs typeface="Gotham Book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50221" y="1421605"/>
            <a:ext cx="5907881" cy="3692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2282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6171"/>
            <a:ext cx="8229600" cy="872566"/>
          </a:xfrm>
        </p:spPr>
        <p:txBody>
          <a:bodyPr/>
          <a:lstStyle/>
          <a:p>
            <a:pPr algn="ctr"/>
            <a:r>
              <a:rPr lang="en-A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Our Vision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3181"/>
            <a:ext cx="8229600" cy="373594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AU" sz="2200" dirty="0">
                <a:latin typeface="Gotham Book"/>
                <a:cs typeface="Arial" panose="020B0604020202020204" pitchFamily="34" charset="0"/>
              </a:rPr>
              <a:t>The Institute for Positive Psychology and Education </a:t>
            </a:r>
            <a:r>
              <a:rPr lang="en-AU" sz="2200" dirty="0" smtClean="0">
                <a:latin typeface="Gotham Book"/>
                <a:cs typeface="Arial" panose="020B0604020202020204" pitchFamily="34" charset="0"/>
              </a:rPr>
              <a:t/>
            </a:r>
            <a:br>
              <a:rPr lang="en-AU" sz="2200" dirty="0" smtClean="0">
                <a:latin typeface="Gotham Book"/>
                <a:cs typeface="Arial" panose="020B0604020202020204" pitchFamily="34" charset="0"/>
              </a:rPr>
            </a:br>
            <a:r>
              <a:rPr lang="en-AU" sz="2200" dirty="0" smtClean="0">
                <a:latin typeface="Gotham Book"/>
                <a:cs typeface="Arial" panose="020B0604020202020204" pitchFamily="34" charset="0"/>
              </a:rPr>
              <a:t>seeks </a:t>
            </a:r>
            <a:r>
              <a:rPr lang="en-AU" sz="2200" dirty="0">
                <a:latin typeface="Gotham Book"/>
                <a:cs typeface="Arial" panose="020B0604020202020204" pitchFamily="34" charset="0"/>
              </a:rPr>
              <a:t>to lead scientific research </a:t>
            </a:r>
            <a:r>
              <a:rPr lang="en-AU" sz="2200" dirty="0" smtClean="0">
                <a:latin typeface="Gotham Book"/>
                <a:cs typeface="Arial" panose="020B0604020202020204" pitchFamily="34" charset="0"/>
              </a:rPr>
              <a:t>that </a:t>
            </a:r>
            <a:br>
              <a:rPr lang="en-AU" sz="2200" dirty="0" smtClean="0">
                <a:latin typeface="Gotham Book"/>
                <a:cs typeface="Arial" panose="020B0604020202020204" pitchFamily="34" charset="0"/>
              </a:rPr>
            </a:br>
            <a:r>
              <a:rPr lang="en-AU" sz="2200" dirty="0" smtClean="0">
                <a:latin typeface="Gotham Book"/>
                <a:cs typeface="Arial" panose="020B0604020202020204" pitchFamily="34" charset="0"/>
              </a:rPr>
              <a:t>empowers </a:t>
            </a:r>
            <a:r>
              <a:rPr lang="en-AU" sz="2200" dirty="0">
                <a:latin typeface="Gotham Book"/>
                <a:cs typeface="Arial" panose="020B0604020202020204" pitchFamily="34" charset="0"/>
              </a:rPr>
              <a:t>individuals and groups to thrive</a:t>
            </a:r>
          </a:p>
        </p:txBody>
      </p:sp>
    </p:spTree>
    <p:extLst>
      <p:ext uri="{BB962C8B-B14F-4D97-AF65-F5344CB8AC3E}">
        <p14:creationId xmlns:p14="http://schemas.microsoft.com/office/powerpoint/2010/main" val="1995010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6190889"/>
              </p:ext>
            </p:extLst>
          </p:nvPr>
        </p:nvGraphicFramePr>
        <p:xfrm>
          <a:off x="-173038" y="-50800"/>
          <a:ext cx="9617076" cy="690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Acrobat Document" r:id="rId3" imgW="8286510" imgH="5943510" progId="AcroExch.Document.11">
                  <p:embed/>
                </p:oleObj>
              </mc:Choice>
              <mc:Fallback>
                <p:oleObj name="Acrobat Document" r:id="rId3" imgW="8286510" imgH="5943510" progId="AcroExch.Document.11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73038" y="-50800"/>
                        <a:ext cx="9617076" cy="690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55706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7603"/>
            <a:ext cx="8229600" cy="729691"/>
          </a:xfrm>
        </p:spPr>
        <p:txBody>
          <a:bodyPr/>
          <a:lstStyle/>
          <a:p>
            <a:pPr algn="ctr"/>
            <a:r>
              <a:rPr lang="en-A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Our Research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1625"/>
            <a:ext cx="8229600" cy="475750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AU" sz="2200" dirty="0">
                <a:latin typeface="Gotham Book"/>
              </a:rPr>
              <a:t>Our focus is on positive psychology research and scientific research on self and well-being, and educational, </a:t>
            </a:r>
            <a:r>
              <a:rPr lang="en-AU" sz="2200" dirty="0" smtClean="0">
                <a:latin typeface="Gotham Book"/>
              </a:rPr>
              <a:t>psychological</a:t>
            </a:r>
            <a:r>
              <a:rPr lang="en-AU" sz="2200" dirty="0">
                <a:latin typeface="Gotham Book"/>
              </a:rPr>
              <a:t>, and social research that results in positive outcomes that enable individuals, families, communities, and organisations to thrive. </a:t>
            </a:r>
          </a:p>
          <a:p>
            <a:pPr marL="0" indent="0" algn="just">
              <a:spcBef>
                <a:spcPts val="1200"/>
              </a:spcBef>
              <a:buNone/>
            </a:pPr>
            <a:r>
              <a:rPr lang="en-AU" sz="2200" dirty="0">
                <a:latin typeface="Gotham Book"/>
              </a:rPr>
              <a:t>IPPE is focused on research-identified innovations that can be empirically demonstrated by rigorous quantitative and qualitative research to result in tangible outcomes. </a:t>
            </a:r>
          </a:p>
          <a:p>
            <a:pPr marL="0" indent="0" algn="just">
              <a:spcBef>
                <a:spcPts val="1200"/>
              </a:spcBef>
              <a:buNone/>
            </a:pPr>
            <a:r>
              <a:rPr lang="en-AU" sz="2200" dirty="0">
                <a:latin typeface="Gotham Book"/>
              </a:rPr>
              <a:t>IPPE focuses on diverse educational, business, and social settings from pre-school to retirement and family and community life.</a:t>
            </a:r>
          </a:p>
          <a:p>
            <a:pPr marL="0" indent="0">
              <a:buNone/>
            </a:pPr>
            <a:endParaRPr lang="en-AU" sz="2200" dirty="0">
              <a:latin typeface="Gotham Book"/>
            </a:endParaRPr>
          </a:p>
        </p:txBody>
      </p:sp>
    </p:spTree>
    <p:extLst>
      <p:ext uri="{BB962C8B-B14F-4D97-AF65-F5344CB8AC3E}">
        <p14:creationId xmlns:p14="http://schemas.microsoft.com/office/powerpoint/2010/main" val="4318095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7603"/>
            <a:ext cx="8229600" cy="693972"/>
          </a:xfrm>
        </p:spPr>
        <p:txBody>
          <a:bodyPr/>
          <a:lstStyle/>
          <a:p>
            <a:pPr algn="ctr"/>
            <a:r>
              <a:rPr lang="en-A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Research Programs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0070" y="1625208"/>
            <a:ext cx="2378869" cy="1635472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57524" y="1535913"/>
            <a:ext cx="5522120" cy="49718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sz="2200" b="1" dirty="0">
                <a:latin typeface="Gotham Book"/>
              </a:rPr>
              <a:t>Indigenous Culture, Education, and </a:t>
            </a:r>
            <a:r>
              <a:rPr lang="en-AU" sz="2200" b="1" dirty="0" smtClean="0">
                <a:latin typeface="Gotham Book"/>
              </a:rPr>
              <a:t>Well-Being</a:t>
            </a:r>
            <a:r>
              <a:rPr lang="en-AU" sz="2200" dirty="0" smtClean="0">
                <a:latin typeface="Gotham Book"/>
              </a:rPr>
              <a:t> </a:t>
            </a:r>
            <a:r>
              <a:rPr lang="en-AU" sz="2200" dirty="0">
                <a:latin typeface="Gotham Book"/>
              </a:rPr>
              <a:t>— Identifying and replicating key drivers of socio-economic well-being that enable Indigenous Australians to flourish and </a:t>
            </a:r>
            <a:r>
              <a:rPr lang="en-AU" sz="2200" dirty="0" smtClean="0">
                <a:latin typeface="Gotham Book"/>
              </a:rPr>
              <a:t>thrive</a:t>
            </a:r>
          </a:p>
          <a:p>
            <a:pPr marL="0" indent="0">
              <a:buNone/>
            </a:pPr>
            <a:endParaRPr lang="en-AU" sz="2200" dirty="0">
              <a:latin typeface="Gotham Book"/>
            </a:endParaRPr>
          </a:p>
          <a:p>
            <a:pPr marL="0" indent="0">
              <a:buNone/>
            </a:pPr>
            <a:r>
              <a:rPr lang="en-AU" sz="2200" b="1" dirty="0">
                <a:latin typeface="Gotham Book"/>
              </a:rPr>
              <a:t>Mindfulness, Compassion, and </a:t>
            </a:r>
            <a:r>
              <a:rPr lang="en-AU" sz="2200" b="1" dirty="0" smtClean="0">
                <a:latin typeface="Gotham Book"/>
              </a:rPr>
              <a:t>Action</a:t>
            </a:r>
            <a:r>
              <a:rPr lang="en-AU" sz="2200" dirty="0" smtClean="0">
                <a:latin typeface="Gotham Book"/>
              </a:rPr>
              <a:t> </a:t>
            </a:r>
            <a:r>
              <a:rPr lang="en-AU" sz="2200" dirty="0">
                <a:latin typeface="Gotham Book"/>
              </a:rPr>
              <a:t>— Advancing our </a:t>
            </a:r>
            <a:r>
              <a:rPr lang="en-AU" sz="2200" dirty="0" smtClean="0">
                <a:latin typeface="Gotham Book"/>
              </a:rPr>
              <a:t>understanding </a:t>
            </a:r>
            <a:r>
              <a:rPr lang="en-AU" sz="2200" dirty="0">
                <a:latin typeface="Gotham Book"/>
              </a:rPr>
              <a:t>of mindfulness and its benefits for individuals, relationships, and society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0069" y="3778242"/>
            <a:ext cx="2378869" cy="1377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98856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0070" y="1431403"/>
            <a:ext cx="2378869" cy="1565866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3057524" y="1535913"/>
            <a:ext cx="5522120" cy="4971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Wingdings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AU" sz="2200" b="1" dirty="0">
                <a:latin typeface="Gotham Book"/>
              </a:rPr>
              <a:t>Physical Activity, Sport, and Health Psychology</a:t>
            </a:r>
            <a:r>
              <a:rPr lang="en-AU" sz="2200" dirty="0" smtClean="0">
                <a:latin typeface="Gotham Book"/>
              </a:rPr>
              <a:t> </a:t>
            </a:r>
            <a:r>
              <a:rPr lang="en-AU" sz="2200" dirty="0">
                <a:latin typeface="Gotham Book"/>
              </a:rPr>
              <a:t>— Promoting physical activity and its wide-ranging benefits in diverse contexts</a:t>
            </a:r>
            <a:endParaRPr lang="en-AU" sz="2200" dirty="0" smtClean="0">
              <a:latin typeface="Gotham Book"/>
            </a:endParaRPr>
          </a:p>
          <a:p>
            <a:pPr marL="0" indent="0">
              <a:buFont typeface="Wingdings" charset="2"/>
              <a:buNone/>
            </a:pPr>
            <a:endParaRPr lang="en-AU" sz="2200" dirty="0" smtClean="0">
              <a:latin typeface="Gotham Book"/>
            </a:endParaRPr>
          </a:p>
          <a:p>
            <a:pPr marL="0" indent="0">
              <a:buNone/>
            </a:pPr>
            <a:r>
              <a:rPr lang="en-AU" sz="2200" b="1" dirty="0">
                <a:latin typeface="Gotham Book"/>
              </a:rPr>
              <a:t>Positive Education</a:t>
            </a:r>
            <a:r>
              <a:rPr lang="en-AU" sz="2200" dirty="0" smtClean="0">
                <a:latin typeface="Gotham Book"/>
              </a:rPr>
              <a:t> </a:t>
            </a:r>
            <a:r>
              <a:rPr lang="en-AU" sz="2200" dirty="0">
                <a:latin typeface="Gotham Book"/>
              </a:rPr>
              <a:t>— Advancing and applying international innovations in Educational Psychology theory, research, and practice to optimise educational outcomes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0068" y="3460430"/>
            <a:ext cx="2378869" cy="1586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87609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5382" y="1645722"/>
            <a:ext cx="2348245" cy="1633257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3057524" y="1535913"/>
            <a:ext cx="5522120" cy="4971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Wingdings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AU" sz="2200" b="1" dirty="0">
                <a:latin typeface="Gotham Book"/>
              </a:rPr>
              <a:t>Positive Organisational and Social Context</a:t>
            </a:r>
            <a:r>
              <a:rPr lang="en-AU" sz="2200" dirty="0" smtClean="0">
                <a:latin typeface="Gotham Book"/>
              </a:rPr>
              <a:t> </a:t>
            </a:r>
            <a:r>
              <a:rPr lang="en-AU" sz="2200" dirty="0">
                <a:latin typeface="Gotham Book"/>
              </a:rPr>
              <a:t>— Explicating the psychosocial drivers of well-being in organisational and social contexts that enable individuals and groups to thrive</a:t>
            </a:r>
            <a:endParaRPr lang="en-AU" sz="2200" dirty="0" smtClean="0">
              <a:latin typeface="Gotham Book"/>
            </a:endParaRPr>
          </a:p>
          <a:p>
            <a:pPr marL="0" indent="0">
              <a:buFont typeface="Wingdings" charset="2"/>
              <a:buNone/>
            </a:pPr>
            <a:endParaRPr lang="en-AU" sz="2200" dirty="0" smtClean="0">
              <a:latin typeface="Gotham Book"/>
            </a:endParaRPr>
          </a:p>
          <a:p>
            <a:pPr marL="0" indent="0">
              <a:buNone/>
            </a:pPr>
            <a:r>
              <a:rPr lang="en-AU" sz="2200" b="1" dirty="0">
                <a:latin typeface="Gotham Book"/>
              </a:rPr>
              <a:t>Positive Psychological and Social Development</a:t>
            </a:r>
            <a:r>
              <a:rPr lang="en-AU" sz="2200" dirty="0" smtClean="0">
                <a:latin typeface="Gotham Book"/>
              </a:rPr>
              <a:t> </a:t>
            </a:r>
            <a:r>
              <a:rPr lang="en-AU" sz="2200" dirty="0">
                <a:latin typeface="Gotham Book"/>
              </a:rPr>
              <a:t>— The study of how young people learn to flourish, including the development of resilience, character strengths, and pro-social attitudes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9079" y="3803330"/>
            <a:ext cx="2370226" cy="1586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59602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5382" y="1622266"/>
            <a:ext cx="2348245" cy="1565865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3057524" y="1535913"/>
            <a:ext cx="5522120" cy="4971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Wingdings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AU" sz="2200" b="1" dirty="0">
                <a:latin typeface="Gotham Book"/>
              </a:rPr>
              <a:t>Positive SELF and Well-Being</a:t>
            </a:r>
            <a:r>
              <a:rPr lang="en-AU" sz="2200" dirty="0" smtClean="0">
                <a:latin typeface="Gotham Book"/>
              </a:rPr>
              <a:t> </a:t>
            </a:r>
            <a:r>
              <a:rPr lang="en-AU" sz="2200" dirty="0">
                <a:latin typeface="Gotham Book"/>
              </a:rPr>
              <a:t>— </a:t>
            </a:r>
            <a:r>
              <a:rPr lang="en-AU" sz="2200" dirty="0" smtClean="0">
                <a:latin typeface="Gotham Book"/>
              </a:rPr>
              <a:t/>
            </a:r>
            <a:br>
              <a:rPr lang="en-AU" sz="2200" dirty="0" smtClean="0">
                <a:latin typeface="Gotham Book"/>
              </a:rPr>
            </a:br>
            <a:r>
              <a:rPr lang="en-AU" sz="2200" dirty="0" smtClean="0">
                <a:latin typeface="Gotham Book"/>
              </a:rPr>
              <a:t>The </a:t>
            </a:r>
            <a:r>
              <a:rPr lang="en-AU" sz="2200" dirty="0">
                <a:latin typeface="Gotham Book"/>
              </a:rPr>
              <a:t>centrality of self-constructs and new approaches to the measurement and enhancement of well-being</a:t>
            </a:r>
            <a:endParaRPr lang="en-AU" sz="2200" dirty="0" smtClean="0">
              <a:latin typeface="Gotham Book"/>
            </a:endParaRPr>
          </a:p>
          <a:p>
            <a:pPr marL="0" indent="0">
              <a:buFont typeface="Wingdings" charset="2"/>
              <a:buNone/>
            </a:pPr>
            <a:endParaRPr lang="en-AU" sz="2200" dirty="0" smtClean="0">
              <a:latin typeface="Gotham Book"/>
            </a:endParaRPr>
          </a:p>
          <a:p>
            <a:pPr marL="0" indent="0">
              <a:buNone/>
            </a:pPr>
            <a:r>
              <a:rPr lang="en-AU" sz="2200" b="1" dirty="0">
                <a:latin typeface="Gotham Book"/>
              </a:rPr>
              <a:t>Substantive-Methodological Synergy</a:t>
            </a:r>
            <a:r>
              <a:rPr lang="en-AU" sz="2200" dirty="0" smtClean="0">
                <a:latin typeface="Gotham Book"/>
              </a:rPr>
              <a:t> </a:t>
            </a:r>
            <a:r>
              <a:rPr lang="en-AU" sz="2200" dirty="0">
                <a:latin typeface="Gotham Book"/>
              </a:rPr>
              <a:t>— Illustrating how new methodologies can help to address complex substantive issues in innovative ways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2040" b="15556"/>
          <a:stretch/>
        </p:blipFill>
        <p:spPr>
          <a:xfrm>
            <a:off x="565381" y="3443275"/>
            <a:ext cx="2348245" cy="1700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432641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HEADING">
      <a:dk1>
        <a:srgbClr val="152048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1511</TotalTime>
  <Words>288</Words>
  <Application>Microsoft Office PowerPoint</Application>
  <PresentationFormat>On-screen Show (4:3)</PresentationFormat>
  <Paragraphs>29</Paragraphs>
  <Slides>10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2_Office Theme</vt:lpstr>
      <vt:lpstr>Acrobat Document</vt:lpstr>
      <vt:lpstr>PowerPoint Presentation</vt:lpstr>
      <vt:lpstr>What is Positive Psychology?</vt:lpstr>
      <vt:lpstr>Our Vision</vt:lpstr>
      <vt:lpstr>PowerPoint Presentation</vt:lpstr>
      <vt:lpstr>Our Research</vt:lpstr>
      <vt:lpstr>Research Programs</vt:lpstr>
      <vt:lpstr>PowerPoint Presentation</vt:lpstr>
      <vt:lpstr>PowerPoint Presentation</vt:lpstr>
      <vt:lpstr>PowerPoint Presentation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ACU</dc:creator>
  <cp:lastModifiedBy>ACU</cp:lastModifiedBy>
  <cp:revision>37</cp:revision>
  <dcterms:created xsi:type="dcterms:W3CDTF">2014-08-08T00:39:34Z</dcterms:created>
  <dcterms:modified xsi:type="dcterms:W3CDTF">2016-05-19T02:59:21Z</dcterms:modified>
</cp:coreProperties>
</file>